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2423B-256A-4BE0-9A7D-52145CBE1CEB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0AB1D79-5DB4-4E6B-8770-1B2A513EB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39401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423B-256A-4BE0-9A7D-52145CBE1CEB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1D79-5DB4-4E6B-8770-1B2A513EB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466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423B-256A-4BE0-9A7D-52145CBE1CEB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1D79-5DB4-4E6B-8770-1B2A513EB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883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423B-256A-4BE0-9A7D-52145CBE1CEB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1D79-5DB4-4E6B-8770-1B2A513EB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0432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423B-256A-4BE0-9A7D-52145CBE1CEB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1D79-5DB4-4E6B-8770-1B2A513EB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55715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423B-256A-4BE0-9A7D-52145CBE1CEB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1D79-5DB4-4E6B-8770-1B2A513EB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7592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423B-256A-4BE0-9A7D-52145CBE1CEB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1D79-5DB4-4E6B-8770-1B2A513EB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1534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423B-256A-4BE0-9A7D-52145CBE1CEB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1D79-5DB4-4E6B-8770-1B2A513EB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851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423B-256A-4BE0-9A7D-52145CBE1CEB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1D79-5DB4-4E6B-8770-1B2A513EB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1274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423B-256A-4BE0-9A7D-52145CBE1CEB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1D79-5DB4-4E6B-8770-1B2A513EB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994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423B-256A-4BE0-9A7D-52145CBE1CEB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1D79-5DB4-4E6B-8770-1B2A513EB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712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423B-256A-4BE0-9A7D-52145CBE1CEB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1D79-5DB4-4E6B-8770-1B2A513EB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2406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423B-256A-4BE0-9A7D-52145CBE1CEB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1D79-5DB4-4E6B-8770-1B2A513EB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9168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423B-256A-4BE0-9A7D-52145CBE1CEB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1D79-5DB4-4E6B-8770-1B2A513EB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359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423B-256A-4BE0-9A7D-52145CBE1CEB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1D79-5DB4-4E6B-8770-1B2A513EB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562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423B-256A-4BE0-9A7D-52145CBE1CEB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1D79-5DB4-4E6B-8770-1B2A513EB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4754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423B-256A-4BE0-9A7D-52145CBE1CEB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1D79-5DB4-4E6B-8770-1B2A513EB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14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423B-256A-4BE0-9A7D-52145CBE1CEB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B1D79-5DB4-4E6B-8770-1B2A513EB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578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2423B-256A-4BE0-9A7D-52145CBE1CEB}" type="datetimeFigureOut">
              <a:rPr kumimoji="1" lang="ja-JP" altLang="en-US" smtClean="0"/>
              <a:t>2023/7/24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0AB1D79-5DB4-4E6B-8770-1B2A513EBB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488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 smtClean="0"/>
              <a:t>古典での「</a:t>
            </a:r>
            <a:r>
              <a:rPr kumimoji="1" lang="ja-JP" altLang="en-US" dirty="0" err="1" smtClean="0"/>
              <a:t>話す聞く</a:t>
            </a:r>
            <a:r>
              <a:rPr kumimoji="1" lang="ja-JP" altLang="en-US" dirty="0" smtClean="0"/>
              <a:t>」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kumimoji="1" lang="ja-JP" altLang="en-US" dirty="0" smtClean="0"/>
              <a:t>丸亀市部</a:t>
            </a:r>
            <a:endParaRPr kumimoji="1" lang="en-US" altLang="ja-JP" dirty="0" smtClean="0"/>
          </a:p>
          <a:p>
            <a:pPr algn="r"/>
            <a:r>
              <a:rPr lang="ja-JP" altLang="en-US" sz="2000" dirty="0"/>
              <a:t>丸亀</a:t>
            </a:r>
            <a:r>
              <a:rPr lang="ja-JP" altLang="en-US" sz="2000" dirty="0" smtClean="0"/>
              <a:t>市立飯山中学校</a:t>
            </a:r>
            <a:endParaRPr lang="en-US" altLang="ja-JP" sz="2000" dirty="0" smtClean="0"/>
          </a:p>
        </p:txBody>
      </p:sp>
    </p:spTree>
    <p:extLst>
      <p:ext uri="{BB962C8B-B14F-4D97-AF65-F5344CB8AC3E}">
        <p14:creationId xmlns:p14="http://schemas.microsoft.com/office/powerpoint/2010/main" val="1069498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「</a:t>
            </a:r>
            <a:r>
              <a:rPr kumimoji="1" lang="ja-JP" altLang="en-US" dirty="0" err="1" smtClean="0"/>
              <a:t>話す聞く</a:t>
            </a:r>
            <a:r>
              <a:rPr kumimoji="1" lang="ja-JP" altLang="en-US" dirty="0" smtClean="0"/>
              <a:t>」活動による古典の授業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kumimoji="1" lang="ja-JP" altLang="en-US" sz="3600" dirty="0" smtClean="0"/>
              <a:t>　　　　　</a:t>
            </a:r>
            <a:endParaRPr kumimoji="1" lang="en-US" altLang="ja-JP" sz="3600" dirty="0" smtClean="0"/>
          </a:p>
          <a:p>
            <a:pPr marL="0" indent="0">
              <a:buNone/>
            </a:pPr>
            <a:r>
              <a:rPr lang="ja-JP" altLang="en-US" sz="3600" dirty="0"/>
              <a:t>　</a:t>
            </a:r>
            <a:r>
              <a:rPr lang="ja-JP" altLang="en-US" sz="3600" dirty="0" smtClean="0"/>
              <a:t>　　　　</a:t>
            </a:r>
            <a:r>
              <a:rPr kumimoji="1" lang="ja-JP" altLang="en-US" sz="3600" dirty="0" smtClean="0"/>
              <a:t>①　古典は物語の型である</a:t>
            </a:r>
            <a:endParaRPr kumimoji="1" lang="en-US" altLang="ja-JP" sz="3600" dirty="0" smtClean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kumimoji="1" lang="ja-JP" altLang="en-US" sz="3600" dirty="0" smtClean="0"/>
              <a:t>　　　　　②　対話力の育成</a:t>
            </a:r>
            <a:endParaRPr kumimoji="1" lang="en-US" altLang="ja-JP" sz="3600" dirty="0" smtClean="0"/>
          </a:p>
          <a:p>
            <a:pPr marL="0" indent="0">
              <a:buNone/>
            </a:pPr>
            <a:endParaRPr lang="en-US" altLang="ja-JP" sz="3600" dirty="0"/>
          </a:p>
          <a:p>
            <a:pPr marL="0" indent="0">
              <a:buNone/>
            </a:pPr>
            <a:r>
              <a:rPr kumimoji="1" lang="ja-JP" altLang="en-US" sz="3600" dirty="0" smtClean="0"/>
              <a:t>　　　　　③　情報の整理</a:t>
            </a:r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86393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①古典は物語の型である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2617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②対話力の育成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5883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③情報の整理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6116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事後アンケート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pPr marL="0" indent="0" algn="r">
              <a:buNone/>
            </a:pPr>
            <a:r>
              <a:rPr lang="ja-JP" altLang="en-US" sz="2000" dirty="0" smtClean="0">
                <a:latin typeface="+mn-ea"/>
              </a:rPr>
              <a:t>飯山中学校</a:t>
            </a:r>
            <a:r>
              <a:rPr lang="en-US" altLang="ja-JP" sz="2000" dirty="0" smtClean="0">
                <a:latin typeface="+mn-ea"/>
              </a:rPr>
              <a:t>1</a:t>
            </a:r>
            <a:r>
              <a:rPr lang="ja-JP" altLang="en-US" sz="2000" dirty="0" smtClean="0">
                <a:latin typeface="+mn-ea"/>
              </a:rPr>
              <a:t>年</a:t>
            </a:r>
            <a:r>
              <a:rPr lang="en-US" altLang="ja-JP" sz="2000" dirty="0" smtClean="0"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組（当時）</a:t>
            </a:r>
            <a:r>
              <a:rPr lang="en-US" altLang="ja-JP" sz="2000" dirty="0" smtClean="0"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６名を対象としたアンケート</a:t>
            </a:r>
            <a:endParaRPr lang="en-US" altLang="ja-JP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94593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この授業の成果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ja-JP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古典</a:t>
            </a:r>
            <a:r>
              <a:rPr kumimoji="1" lang="ja-JP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＝</a:t>
            </a:r>
            <a:r>
              <a:rPr kumimoji="1" lang="ja-JP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難しい、苦手だ</a:t>
            </a:r>
            <a:endParaRPr kumimoji="1" lang="en-US" altLang="ja-JP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ja-JP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kumimoji="1" lang="ja-JP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古典の物語への見方・考え方が変わった</a:t>
            </a:r>
            <a:endParaRPr kumimoji="1" lang="en-US" altLang="ja-JP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ja-JP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→約</a:t>
            </a:r>
            <a:r>
              <a:rPr lang="en-US" altLang="ja-JP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80.8</a:t>
            </a:r>
            <a:r>
              <a:rPr lang="ja-JP" alt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％</a:t>
            </a:r>
            <a:endParaRPr lang="en-US" altLang="ja-JP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altLang="ja-JP" sz="3600" dirty="0" smtClean="0"/>
          </a:p>
        </p:txBody>
      </p:sp>
      <p:cxnSp>
        <p:nvCxnSpPr>
          <p:cNvPr id="5" name="直線コネクタ 4"/>
          <p:cNvCxnSpPr/>
          <p:nvPr/>
        </p:nvCxnSpPr>
        <p:spPr>
          <a:xfrm>
            <a:off x="4781006" y="1881051"/>
            <a:ext cx="365760" cy="4049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下矢印 5"/>
          <p:cNvSpPr/>
          <p:nvPr/>
        </p:nvSpPr>
        <p:spPr>
          <a:xfrm>
            <a:off x="5643154" y="2403566"/>
            <a:ext cx="744583" cy="640080"/>
          </a:xfrm>
          <a:prstGeom prst="downArrow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8789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今後の課題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 sz="3200" dirty="0" smtClean="0"/>
              <a:t>話し合いの基礎となる古典文学そのものへの興味関心が低い。</a:t>
            </a:r>
            <a:endParaRPr kumimoji="1" lang="en-US" altLang="ja-JP" sz="3200" dirty="0" smtClean="0"/>
          </a:p>
          <a:p>
            <a:endParaRPr lang="en-US" altLang="ja-JP" sz="3200" dirty="0"/>
          </a:p>
          <a:p>
            <a:r>
              <a:rPr kumimoji="1" lang="ja-JP" altLang="en-US" sz="3200" dirty="0" smtClean="0"/>
              <a:t>話し合いにおいて自分の考えが伝わらないと感じている。</a:t>
            </a:r>
            <a:endParaRPr kumimoji="1" lang="en-US" altLang="ja-JP" sz="3200" dirty="0" smtClean="0"/>
          </a:p>
          <a:p>
            <a:pPr marL="0" indent="0" algn="r">
              <a:buNone/>
            </a:pPr>
            <a:r>
              <a:rPr lang="ja-JP" altLang="en-US" sz="3200" dirty="0" smtClean="0"/>
              <a:t>→話し合いの土台（ベース）が出来あがっていない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55128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66931" y="311072"/>
            <a:ext cx="10396882" cy="1151965"/>
          </a:xfrm>
        </p:spPr>
        <p:txBody>
          <a:bodyPr>
            <a:noAutofit/>
          </a:bodyPr>
          <a:lstStyle/>
          <a:p>
            <a:r>
              <a:rPr kumimoji="1" lang="ja-JP" altLang="en-US" sz="4400" dirty="0" smtClean="0"/>
              <a:t>丸亀市内公立中学校</a:t>
            </a:r>
            <a:r>
              <a:rPr kumimoji="1" lang="en-US" altLang="ja-JP" sz="4400" dirty="0" smtClean="0"/>
              <a:t>5</a:t>
            </a:r>
            <a:r>
              <a:rPr kumimoji="1" lang="ja-JP" altLang="en-US" sz="4400" dirty="0" smtClean="0"/>
              <a:t>校へのアンケート</a:t>
            </a:r>
            <a:endParaRPr kumimoji="1" lang="ja-JP" altLang="en-US" sz="44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858" y="1463039"/>
            <a:ext cx="6074230" cy="5191015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643" y="1463038"/>
            <a:ext cx="6376725" cy="508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81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1694" y="200001"/>
            <a:ext cx="10396882" cy="1151965"/>
          </a:xfrm>
        </p:spPr>
        <p:txBody>
          <a:bodyPr>
            <a:noAutofit/>
          </a:bodyPr>
          <a:lstStyle/>
          <a:p>
            <a:r>
              <a:rPr kumimoji="1" lang="ja-JP" altLang="en-US" sz="4400" dirty="0" smtClean="0"/>
              <a:t>丸亀市内公立中学校</a:t>
            </a:r>
            <a:r>
              <a:rPr kumimoji="1" lang="en-US" altLang="ja-JP" sz="4400" dirty="0" smtClean="0"/>
              <a:t>5</a:t>
            </a:r>
            <a:r>
              <a:rPr kumimoji="1" lang="ja-JP" altLang="en-US" sz="4400" dirty="0" smtClean="0"/>
              <a:t>校へのアンケート</a:t>
            </a:r>
            <a:endParaRPr kumimoji="1" lang="ja-JP" altLang="en-US" sz="4400" dirty="0"/>
          </a:p>
        </p:txBody>
      </p:sp>
      <p:pic>
        <p:nvPicPr>
          <p:cNvPr id="7" name="コンテンツ プレースホルダー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4503" y="1351966"/>
            <a:ext cx="6361611" cy="508711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0135" y="1279237"/>
            <a:ext cx="6031570" cy="482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070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38052" y="348768"/>
            <a:ext cx="10396882" cy="1151965"/>
          </a:xfrm>
        </p:spPr>
        <p:txBody>
          <a:bodyPr>
            <a:noAutofit/>
          </a:bodyPr>
          <a:lstStyle/>
          <a:p>
            <a:r>
              <a:rPr kumimoji="1" lang="ja-JP" altLang="en-US" sz="4400" dirty="0" smtClean="0"/>
              <a:t>丸亀市内公立中学校</a:t>
            </a:r>
            <a:r>
              <a:rPr kumimoji="1" lang="en-US" altLang="ja-JP" sz="4400" dirty="0" smtClean="0"/>
              <a:t>5</a:t>
            </a:r>
            <a:r>
              <a:rPr kumimoji="1" lang="ja-JP" altLang="en-US" sz="4400" dirty="0" smtClean="0"/>
              <a:t>校へのアンケート</a:t>
            </a:r>
            <a:endParaRPr kumimoji="1" lang="ja-JP" altLang="en-US" sz="44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407613"/>
            <a:ext cx="6036923" cy="482336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5495" y="1500733"/>
            <a:ext cx="6006505" cy="4730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84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77241" y="216460"/>
            <a:ext cx="10396882" cy="1151965"/>
          </a:xfrm>
        </p:spPr>
        <p:txBody>
          <a:bodyPr>
            <a:noAutofit/>
          </a:bodyPr>
          <a:lstStyle/>
          <a:p>
            <a:r>
              <a:rPr kumimoji="1" lang="ja-JP" altLang="en-US" sz="4400" dirty="0" smtClean="0"/>
              <a:t>丸亀市内公立中学校</a:t>
            </a:r>
            <a:r>
              <a:rPr kumimoji="1" lang="en-US" altLang="ja-JP" sz="4400" dirty="0" smtClean="0"/>
              <a:t>5</a:t>
            </a:r>
            <a:r>
              <a:rPr kumimoji="1" lang="ja-JP" altLang="en-US" sz="4400" dirty="0" smtClean="0"/>
              <a:t>校へのアンケート</a:t>
            </a:r>
            <a:endParaRPr kumimoji="1" lang="ja-JP" altLang="en-US" sz="44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68425"/>
            <a:ext cx="542516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38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86247" y="255647"/>
            <a:ext cx="10396882" cy="1151965"/>
          </a:xfrm>
        </p:spPr>
        <p:txBody>
          <a:bodyPr>
            <a:noAutofit/>
          </a:bodyPr>
          <a:lstStyle/>
          <a:p>
            <a:r>
              <a:rPr kumimoji="1" lang="ja-JP" altLang="en-US" sz="4400" dirty="0" smtClean="0"/>
              <a:t>丸亀市内公立中学校</a:t>
            </a:r>
            <a:r>
              <a:rPr kumimoji="1" lang="en-US" altLang="ja-JP" sz="4400" dirty="0" smtClean="0"/>
              <a:t>5</a:t>
            </a:r>
            <a:r>
              <a:rPr kumimoji="1" lang="ja-JP" altLang="en-US" sz="4400" dirty="0" smtClean="0"/>
              <a:t>校へのアンケート</a:t>
            </a:r>
            <a:endParaRPr kumimoji="1" lang="ja-JP" altLang="en-US" sz="44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07613"/>
            <a:ext cx="6092833" cy="485343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2001" y="1407614"/>
            <a:ext cx="6349999" cy="48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955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73184" y="538723"/>
            <a:ext cx="10396882" cy="1151965"/>
          </a:xfrm>
        </p:spPr>
        <p:txBody>
          <a:bodyPr>
            <a:noAutofit/>
          </a:bodyPr>
          <a:lstStyle/>
          <a:p>
            <a:r>
              <a:rPr kumimoji="1" lang="ja-JP" altLang="en-US" sz="4400" dirty="0" smtClean="0"/>
              <a:t>丸亀市内公立中学校</a:t>
            </a:r>
            <a:r>
              <a:rPr kumimoji="1" lang="en-US" altLang="ja-JP" sz="4400" dirty="0" smtClean="0"/>
              <a:t>5</a:t>
            </a:r>
            <a:r>
              <a:rPr kumimoji="1" lang="ja-JP" altLang="en-US" sz="4400" dirty="0" smtClean="0"/>
              <a:t>校へのアンケート</a:t>
            </a:r>
            <a:endParaRPr kumimoji="1" lang="ja-JP" altLang="en-US" sz="4400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166" y="1690688"/>
            <a:ext cx="6360400" cy="504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9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飯山中学校での授業実践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dirty="0"/>
              <a:t>○</a:t>
            </a:r>
            <a:r>
              <a:rPr kumimoji="1" lang="ja-JP" altLang="en-US" dirty="0" smtClean="0"/>
              <a:t>：話し合いを円滑に進めるには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lang="ja-JP" altLang="en-US" sz="2400" dirty="0" smtClean="0"/>
              <a:t>１：</a:t>
            </a:r>
            <a:r>
              <a:rPr lang="ja-JP" altLang="en-US" sz="2400" dirty="0"/>
              <a:t>「伊曽保物語」</a:t>
            </a:r>
            <a:r>
              <a:rPr lang="ja-JP" altLang="en-US" sz="2400" dirty="0" err="1" smtClean="0"/>
              <a:t>ー</a:t>
            </a:r>
            <a:r>
              <a:rPr lang="ja-JP" altLang="en-US" sz="2400" dirty="0" smtClean="0"/>
              <a:t>　犬と肉のこと</a:t>
            </a:r>
            <a:endParaRPr kumimoji="1" lang="en-US" altLang="ja-JP" sz="2400" dirty="0" smtClean="0"/>
          </a:p>
          <a:p>
            <a:pPr marL="0" indent="0">
              <a:buNone/>
            </a:pPr>
            <a:endParaRPr kumimoji="1" lang="en-US" altLang="ja-JP" sz="2400" dirty="0" smtClean="0"/>
          </a:p>
          <a:p>
            <a:pPr marL="0" indent="0">
              <a:buNone/>
            </a:pPr>
            <a:r>
              <a:rPr lang="ja-JP" altLang="en-US" sz="2400" dirty="0"/>
              <a:t>２</a:t>
            </a:r>
            <a:r>
              <a:rPr kumimoji="1" lang="ja-JP" altLang="en-US" sz="2400" dirty="0" smtClean="0"/>
              <a:t>：「伊曽保物語」</a:t>
            </a:r>
            <a:r>
              <a:rPr kumimoji="1" lang="ja-JP" altLang="en-US" sz="2400" dirty="0" err="1" smtClean="0"/>
              <a:t>ー</a:t>
            </a:r>
            <a:r>
              <a:rPr kumimoji="1" lang="ja-JP" altLang="en-US" sz="2400" dirty="0" smtClean="0"/>
              <a:t>　鳩と</a:t>
            </a:r>
            <a:r>
              <a:rPr lang="ja-JP" altLang="en-US" sz="2400" dirty="0" smtClean="0"/>
              <a:t>蟻のこと</a:t>
            </a:r>
            <a:endParaRPr lang="en-US" altLang="ja-JP" sz="2400" dirty="0" smtClean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u="sng" dirty="0"/>
              <a:t>３</a:t>
            </a:r>
            <a:r>
              <a:rPr lang="ja-JP" altLang="en-US" sz="2400" u="sng" dirty="0" smtClean="0"/>
              <a:t>：「伊曽保物語」</a:t>
            </a:r>
            <a:r>
              <a:rPr lang="ja-JP" altLang="en-US" sz="2400" u="sng" dirty="0" err="1" smtClean="0"/>
              <a:t>ー</a:t>
            </a:r>
            <a:r>
              <a:rPr lang="ja-JP" altLang="en-US" sz="2400" u="sng" dirty="0" smtClean="0"/>
              <a:t>　</a:t>
            </a:r>
            <a:r>
              <a:rPr lang="ja-JP" altLang="en-US" sz="1800" u="sng" dirty="0" smtClean="0"/>
              <a:t>蟻と蝉、北風と太陽、金の卵を産むガチョウ、田舎の鼠と都会の鼠</a:t>
            </a:r>
            <a:endParaRPr lang="en-US" altLang="ja-JP" sz="3200" u="sng" dirty="0" smtClean="0"/>
          </a:p>
          <a:p>
            <a:endParaRPr kumimoji="1" lang="en-US" altLang="ja-JP" sz="2400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24292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事前アンケート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pPr marL="0" indent="0" algn="r">
              <a:buNone/>
            </a:pPr>
            <a:r>
              <a:rPr lang="ja-JP" altLang="en-US" sz="2000" dirty="0" smtClean="0">
                <a:latin typeface="+mn-ea"/>
              </a:rPr>
              <a:t>飯山中学校</a:t>
            </a:r>
            <a:r>
              <a:rPr lang="en-US" altLang="ja-JP" sz="2000" dirty="0" smtClean="0">
                <a:latin typeface="+mn-ea"/>
              </a:rPr>
              <a:t>1</a:t>
            </a:r>
            <a:r>
              <a:rPr lang="ja-JP" altLang="en-US" sz="2000" dirty="0" smtClean="0">
                <a:latin typeface="+mn-ea"/>
              </a:rPr>
              <a:t>年</a:t>
            </a:r>
            <a:r>
              <a:rPr lang="en-US" altLang="ja-JP" sz="2000" dirty="0" smtClean="0"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組（当時）</a:t>
            </a:r>
            <a:r>
              <a:rPr lang="en-US" altLang="ja-JP" sz="2000" dirty="0" smtClean="0">
                <a:latin typeface="+mn-ea"/>
              </a:rPr>
              <a:t>2</a:t>
            </a:r>
            <a:r>
              <a:rPr lang="ja-JP" altLang="en-US" sz="2000" dirty="0" smtClean="0">
                <a:latin typeface="+mn-ea"/>
              </a:rPr>
              <a:t>６名を対象としたアンケート</a:t>
            </a:r>
            <a:endParaRPr lang="en-US" altLang="ja-JP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1489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メイン イベント">
  <a:themeElements>
    <a:clrScheme name="暖かみのある青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メイン イベント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メイン イベント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TM04033927[[fn=メイン イベント]]</Template>
  <TotalTime>80</TotalTime>
  <Words>311</Words>
  <Application>Microsoft Office PowerPoint</Application>
  <PresentationFormat>ワイド画面</PresentationFormat>
  <Paragraphs>55</Paragraphs>
  <Slides>16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20" baseType="lpstr">
      <vt:lpstr>ＭＳ Ｐゴシック</vt:lpstr>
      <vt:lpstr>Arial</vt:lpstr>
      <vt:lpstr>Impact</vt:lpstr>
      <vt:lpstr>メイン イベント</vt:lpstr>
      <vt:lpstr>古典での「話す聞く」</vt:lpstr>
      <vt:lpstr>丸亀市内公立中学校5校へのアンケート</vt:lpstr>
      <vt:lpstr>丸亀市内公立中学校5校へのアンケート</vt:lpstr>
      <vt:lpstr>丸亀市内公立中学校5校へのアンケート</vt:lpstr>
      <vt:lpstr>丸亀市内公立中学校5校へのアンケート</vt:lpstr>
      <vt:lpstr>丸亀市内公立中学校5校へのアンケート</vt:lpstr>
      <vt:lpstr>丸亀市内公立中学校5校へのアンケート</vt:lpstr>
      <vt:lpstr>飯山中学校での授業実践</vt:lpstr>
      <vt:lpstr>事前アンケート</vt:lpstr>
      <vt:lpstr>「話す聞く」活動による古典の授業</vt:lpstr>
      <vt:lpstr>①古典は物語の型である</vt:lpstr>
      <vt:lpstr>②対話力の育成</vt:lpstr>
      <vt:lpstr>③情報の整理</vt:lpstr>
      <vt:lpstr>事後アンケート</vt:lpstr>
      <vt:lpstr>この授業の成果</vt:lpstr>
      <vt:lpstr>今後の課題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古典での話す聞く</dc:title>
  <dc:creator>藤本　有紀</dc:creator>
  <cp:lastModifiedBy>藤本　有紀</cp:lastModifiedBy>
  <cp:revision>10</cp:revision>
  <dcterms:created xsi:type="dcterms:W3CDTF">2023-07-24T06:29:03Z</dcterms:created>
  <dcterms:modified xsi:type="dcterms:W3CDTF">2023-07-24T07:49:31Z</dcterms:modified>
</cp:coreProperties>
</file>